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4" r:id="rId7"/>
    <p:sldId id="263" r:id="rId8"/>
    <p:sldId id="261" r:id="rId9"/>
    <p:sldId id="266" r:id="rId10"/>
    <p:sldId id="267" r:id="rId11"/>
    <p:sldId id="269" r:id="rId12"/>
    <p:sldId id="270" r:id="rId13"/>
    <p:sldId id="271" r:id="rId14"/>
    <p:sldId id="268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94"/>
  </p:normalViewPr>
  <p:slideViewPr>
    <p:cSldViewPr snapToGrid="0">
      <p:cViewPr varScale="1">
        <p:scale>
          <a:sx n="70" d="100"/>
          <a:sy n="70" d="100"/>
        </p:scale>
        <p:origin x="5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9FD1F-30AE-8C60-0FD3-63D1C0B74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89BB8-BDEE-442B-BFF9-24FA0CE89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1DA25-6084-9167-3A9E-D4299D823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1B2BE-BA26-4189-98A4-35CBB7038C3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A26A8-BB35-2A8E-02F5-D8FA878DA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1E7D4-A99B-E75E-DB7D-31602BDE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B72A7-1EDD-4EE0-ACB0-B9452E6C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79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C458C-A52E-0D2B-64AB-D32228BA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F7B3A-74ED-B953-FA94-79EBDCFAA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C2444-8D0D-D90A-D6EC-61A2B5E6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1B2BE-BA26-4189-98A4-35CBB7038C3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E3457-CFDE-D986-543E-D2E95B6E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9AB99-A713-AE85-CEF0-A3B6DFFDE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B72A7-1EDD-4EE0-ACB0-B9452E6C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2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4F2A04-0B6E-E437-30F1-FAF003CCB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176428-5A6B-6068-C210-2655FB79F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F8B6B-996C-CBCA-4319-81591064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1B2BE-BA26-4189-98A4-35CBB7038C3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5EAE9-8F44-6EF6-3EB9-9FE2989DE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BDFB2-08D9-329C-2F80-F730D6E9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B72A7-1EDD-4EE0-ACB0-B9452E6C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00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BD953-CAE6-3AFA-42CE-D1BA1095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21862-48E5-608D-7B26-055D8B90C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B2B6E-427C-926C-0AA4-D4F32D0AC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1B2BE-BA26-4189-98A4-35CBB7038C3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FBEF0-B9A8-C33B-48DE-75BA72D55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EAC00-5715-E536-D3C3-96310CDE1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B72A7-1EDD-4EE0-ACB0-B9452E6C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07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96B39-9DBA-7440-FAF3-AA710FAC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3F379-AC9F-A460-FE16-C0200294D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EF09F-F1A0-64FA-7CBE-7A94D9D6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1B2BE-BA26-4189-98A4-35CBB7038C3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FF172-8C23-D531-ECEF-91573553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EE596-483E-3281-E626-9BD1F14B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B72A7-1EDD-4EE0-ACB0-B9452E6C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4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83D7C-2C72-ADFA-1C02-38552046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95ED0-C91D-C26F-42F2-F4ABA121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D9ED9-C7E5-9108-6F78-8E3C99F87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C3043-DD8E-0CAC-43C4-F3DA82B31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1B2BE-BA26-4189-98A4-35CBB7038C3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36840-EFA6-1188-DA34-0AE2DE323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C869F-B33C-6FC3-0108-B6BC57FF1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B72A7-1EDD-4EE0-ACB0-B9452E6C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84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DAEE5-8E2B-CB13-F85C-F4F77197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3194C-C0B6-8CCC-E989-0CFE54B58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969EE-7D54-CB96-1C3F-DD97E7122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9E541-44B9-9357-23A5-88C6B4330B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F01467-402E-AD7F-F1BA-653FF0D37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6BDBFC-BBAB-6DAA-6684-1D425064C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1B2BE-BA26-4189-98A4-35CBB7038C3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AE17E2-7B50-1F63-6A1C-00F04F9E2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688996-3AA2-6784-D98E-D23B49F4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B72A7-1EDD-4EE0-ACB0-B9452E6C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9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DE257-3719-4DBE-E4F3-710FC6E7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F71C30-4D86-8AF6-BB62-9B4D4A935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1B2BE-BA26-4189-98A4-35CBB7038C3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8C90C4-7F58-51B3-BD2C-C744CB3E3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F0B72-D0A0-625B-26DF-0A9420015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B72A7-1EDD-4EE0-ACB0-B9452E6C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1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37703F-197A-E8E4-255E-61C2493BE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1B2BE-BA26-4189-98A4-35CBB7038C3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7EF3D8-4DBC-6E6D-6EBA-833BAE2A0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AD0EF-0AF1-0C29-DD61-C7B6DAD1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B72A7-1EDD-4EE0-ACB0-B9452E6C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1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661A-B219-9F74-A1B4-26446506D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21116-F1F6-6E70-8261-53632C14A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25BA8-5E0D-C496-8B87-A586CAAD1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F6ECA2-3D14-7BAA-5F0B-7EACF9E26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1B2BE-BA26-4189-98A4-35CBB7038C3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D663B-8963-FC56-3CFF-1CD4A8453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08BBF-6BA6-9A55-BA60-B3CA2C67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B72A7-1EDD-4EE0-ACB0-B9452E6C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81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F4E7E-9431-5653-97EB-2A20755B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CAD168-E591-C3B6-A64C-F57ADF0DF3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F9957-00A3-9247-A1DD-D02740EBB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7B119-7BC4-CADF-4F72-9D479D784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1B2BE-BA26-4189-98A4-35CBB7038C3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F8E8B-C7AB-5A11-809F-9E49F9A21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C74CE-33B4-155D-05BD-7104187A8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B72A7-1EDD-4EE0-ACB0-B9452E6C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534BA-7A6C-5A80-000F-83144C712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6989A-79DB-2C77-48D5-69716207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E228A-C304-DEF9-789C-BC764ED82E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A1B2BE-BA26-4189-98A4-35CBB7038C3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BFAFC-190A-7396-C006-7D59D67D4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1E2AB-CE5E-68F2-BADF-942376A9B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DB72A7-1EDD-4EE0-ACB0-B9452E6C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37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7AAD-BA60-F6C6-1D67-22CBC374B5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 management for virtual memory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0998CA-AB64-397F-12E1-67982C8E40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Cam Tu Hoang, Tyson </a:t>
            </a:r>
            <a:r>
              <a:rPr lang="en-US" dirty="0" err="1"/>
              <a:t>Skogerboe</a:t>
            </a:r>
            <a:r>
              <a:rPr lang="en-US" dirty="0"/>
              <a:t>, Su-Wei Yang</a:t>
            </a:r>
          </a:p>
        </p:txBody>
      </p:sp>
    </p:spTree>
    <p:extLst>
      <p:ext uri="{BB962C8B-B14F-4D97-AF65-F5344CB8AC3E}">
        <p14:creationId xmlns:p14="http://schemas.microsoft.com/office/powerpoint/2010/main" val="379587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457A8-DF2B-C9C8-E06F-04600260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dram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05CCD-3E50-78C0-5EA0-056D527B1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Cam, cache, dram interaction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788DC-4E2F-D06D-91FD-AFE2E040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165"/>
            <a:ext cx="9551721" cy="376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5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F0D2-4D2E-04B1-5E83-C5C297E6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Storage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B8680FA-9F9F-9626-7661-F1DA888DAE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82833" y="3627286"/>
            <a:ext cx="8811851" cy="2320256"/>
          </a:xfrm>
          <a:prstGeom prst="bentConnector3">
            <a:avLst>
              <a:gd name="adj1" fmla="val -2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348A77F-3D77-E415-A330-8299BF5ED8EB}"/>
              </a:ext>
            </a:extLst>
          </p:cNvPr>
          <p:cNvSpPr/>
          <p:nvPr/>
        </p:nvSpPr>
        <p:spPr>
          <a:xfrm>
            <a:off x="2554239" y="1513329"/>
            <a:ext cx="1081550" cy="81853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653869-6955-7030-E89A-8DE0C2717422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2242066" y="3282906"/>
            <a:ext cx="557061" cy="4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F3CF551-4C1F-9B77-5E63-9E41256E1F68}"/>
              </a:ext>
            </a:extLst>
          </p:cNvPr>
          <p:cNvSpPr/>
          <p:nvPr/>
        </p:nvSpPr>
        <p:spPr>
          <a:xfrm>
            <a:off x="2799127" y="2781513"/>
            <a:ext cx="1081550" cy="101092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Write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16898-3B12-E5D2-6D9D-38BB82FC3031}"/>
              </a:ext>
            </a:extLst>
          </p:cNvPr>
          <p:cNvSpPr/>
          <p:nvPr/>
        </p:nvSpPr>
        <p:spPr>
          <a:xfrm>
            <a:off x="1160516" y="2873637"/>
            <a:ext cx="1081550" cy="81853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Idle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4DDADC-01FD-823F-FAA0-63AE31AEC926}"/>
              </a:ext>
            </a:extLst>
          </p:cNvPr>
          <p:cNvSpPr/>
          <p:nvPr/>
        </p:nvSpPr>
        <p:spPr>
          <a:xfrm>
            <a:off x="2541949" y="4243777"/>
            <a:ext cx="1081550" cy="81853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Erase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DF446B6-BD53-5DAB-8D4A-60842FEAFD3F}"/>
              </a:ext>
            </a:extLst>
          </p:cNvPr>
          <p:cNvCxnSpPr>
            <a:cxnSpLocks/>
            <a:endCxn id="5" idx="1"/>
          </p:cNvCxnSpPr>
          <p:nvPr/>
        </p:nvCxnSpPr>
        <p:spPr>
          <a:xfrm rot="5400000" flipH="1" flipV="1">
            <a:off x="1874092" y="2215909"/>
            <a:ext cx="973458" cy="38683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93BD42E-824F-638C-F378-7075AC7E27C6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1872540" y="3983637"/>
            <a:ext cx="973650" cy="36516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67A2079-6BF5-20D4-91D6-823C54D92D86}"/>
              </a:ext>
            </a:extLst>
          </p:cNvPr>
          <p:cNvSpPr/>
          <p:nvPr/>
        </p:nvSpPr>
        <p:spPr>
          <a:xfrm>
            <a:off x="8931685" y="1480495"/>
            <a:ext cx="1081550" cy="354898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 Array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784C54-9D2A-AAFC-725D-9233600F02EE}"/>
              </a:ext>
            </a:extLst>
          </p:cNvPr>
          <p:cNvCxnSpPr>
            <a:cxnSpLocks/>
          </p:cNvCxnSpPr>
          <p:nvPr/>
        </p:nvCxnSpPr>
        <p:spPr>
          <a:xfrm>
            <a:off x="3623499" y="1588301"/>
            <a:ext cx="52676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0F5BBF-074E-C747-D45F-D197BF070F7B}"/>
              </a:ext>
            </a:extLst>
          </p:cNvPr>
          <p:cNvCxnSpPr>
            <a:cxnSpLocks/>
          </p:cNvCxnSpPr>
          <p:nvPr/>
        </p:nvCxnSpPr>
        <p:spPr>
          <a:xfrm>
            <a:off x="3623497" y="1847156"/>
            <a:ext cx="52676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C8ED65-FA4C-2ADA-ECE2-94966E99D7A4}"/>
              </a:ext>
            </a:extLst>
          </p:cNvPr>
          <p:cNvCxnSpPr>
            <a:cxnSpLocks/>
          </p:cNvCxnSpPr>
          <p:nvPr/>
        </p:nvCxnSpPr>
        <p:spPr>
          <a:xfrm>
            <a:off x="3894501" y="2828769"/>
            <a:ext cx="50089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9BDB7E-BA09-237D-AB1E-3DDCDEBAAB2F}"/>
              </a:ext>
            </a:extLst>
          </p:cNvPr>
          <p:cNvCxnSpPr>
            <a:cxnSpLocks/>
          </p:cNvCxnSpPr>
          <p:nvPr/>
        </p:nvCxnSpPr>
        <p:spPr>
          <a:xfrm flipV="1">
            <a:off x="3867776" y="3091116"/>
            <a:ext cx="5010453" cy="4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AFC329-A01C-CCF9-EC8C-2B796F885F21}"/>
              </a:ext>
            </a:extLst>
          </p:cNvPr>
          <p:cNvCxnSpPr>
            <a:cxnSpLocks/>
          </p:cNvCxnSpPr>
          <p:nvPr/>
        </p:nvCxnSpPr>
        <p:spPr>
          <a:xfrm>
            <a:off x="3896404" y="3364948"/>
            <a:ext cx="50089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29B30F-3C44-DC6F-890A-2AB3AACD166D}"/>
              </a:ext>
            </a:extLst>
          </p:cNvPr>
          <p:cNvCxnSpPr>
            <a:cxnSpLocks/>
          </p:cNvCxnSpPr>
          <p:nvPr/>
        </p:nvCxnSpPr>
        <p:spPr>
          <a:xfrm>
            <a:off x="3623498" y="4268587"/>
            <a:ext cx="52676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11BE4F-AF1A-6FF3-02E7-2EEEC3CC060A}"/>
              </a:ext>
            </a:extLst>
          </p:cNvPr>
          <p:cNvCxnSpPr>
            <a:cxnSpLocks/>
          </p:cNvCxnSpPr>
          <p:nvPr/>
        </p:nvCxnSpPr>
        <p:spPr>
          <a:xfrm>
            <a:off x="3623497" y="4520727"/>
            <a:ext cx="52676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55BE9A2-2B25-7A33-A8BE-3930B78DB413}"/>
              </a:ext>
            </a:extLst>
          </p:cNvPr>
          <p:cNvSpPr txBox="1"/>
          <p:nvPr/>
        </p:nvSpPr>
        <p:spPr>
          <a:xfrm>
            <a:off x="5189285" y="1298244"/>
            <a:ext cx="1229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Address [7:0]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6AA389-CC22-DE12-30D8-C46521608A07}"/>
              </a:ext>
            </a:extLst>
          </p:cNvPr>
          <p:cNvSpPr txBox="1"/>
          <p:nvPr/>
        </p:nvSpPr>
        <p:spPr>
          <a:xfrm>
            <a:off x="5189285" y="2579690"/>
            <a:ext cx="1229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Address [7:0]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2B07C-84F1-3ABF-69DD-92849DCA9DE1}"/>
              </a:ext>
            </a:extLst>
          </p:cNvPr>
          <p:cNvSpPr txBox="1"/>
          <p:nvPr/>
        </p:nvSpPr>
        <p:spPr>
          <a:xfrm>
            <a:off x="5189285" y="4034110"/>
            <a:ext cx="1229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Address [7:0]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FA584D-7F03-A2A4-2195-1D91ACEEAD3C}"/>
              </a:ext>
            </a:extLst>
          </p:cNvPr>
          <p:cNvSpPr txBox="1"/>
          <p:nvPr/>
        </p:nvSpPr>
        <p:spPr>
          <a:xfrm>
            <a:off x="5148727" y="1595586"/>
            <a:ext cx="1229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 ID [2:0]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BC4DF-2084-E6A5-4D95-310C4BBD2C56}"/>
              </a:ext>
            </a:extLst>
          </p:cNvPr>
          <p:cNvSpPr txBox="1"/>
          <p:nvPr/>
        </p:nvSpPr>
        <p:spPr>
          <a:xfrm>
            <a:off x="5158932" y="2862632"/>
            <a:ext cx="1229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 ID [2:0]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82E8A8-4FFB-8545-99B2-CD11858A4602}"/>
              </a:ext>
            </a:extLst>
          </p:cNvPr>
          <p:cNvSpPr txBox="1"/>
          <p:nvPr/>
        </p:nvSpPr>
        <p:spPr>
          <a:xfrm>
            <a:off x="5178225" y="4287326"/>
            <a:ext cx="1229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 ID [2:0]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6BBAE8-11E2-6C21-2D11-C433D4610EE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10013235" y="3252420"/>
            <a:ext cx="1340565" cy="25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25E3494-3CE8-21C0-A602-169A70DA8464}"/>
              </a:ext>
            </a:extLst>
          </p:cNvPr>
          <p:cNvSpPr txBox="1"/>
          <p:nvPr/>
        </p:nvSpPr>
        <p:spPr>
          <a:xfrm>
            <a:off x="2208881" y="3023345"/>
            <a:ext cx="1229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9B879B-6A15-E15E-C338-F8B84017BFD9}"/>
              </a:ext>
            </a:extLst>
          </p:cNvPr>
          <p:cNvSpPr txBox="1"/>
          <p:nvPr/>
        </p:nvSpPr>
        <p:spPr>
          <a:xfrm rot="5400000">
            <a:off x="1700766" y="4382227"/>
            <a:ext cx="1229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Erase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EE5752-D308-6179-0AAB-25EB0218A5F7}"/>
              </a:ext>
            </a:extLst>
          </p:cNvPr>
          <p:cNvCxnSpPr>
            <a:cxnSpLocks/>
          </p:cNvCxnSpPr>
          <p:nvPr/>
        </p:nvCxnSpPr>
        <p:spPr>
          <a:xfrm>
            <a:off x="10037505" y="3628264"/>
            <a:ext cx="7199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7643064-5229-BDCC-31D0-5E2F1111E3CB}"/>
              </a:ext>
            </a:extLst>
          </p:cNvPr>
          <p:cNvSpPr txBox="1"/>
          <p:nvPr/>
        </p:nvSpPr>
        <p:spPr>
          <a:xfrm>
            <a:off x="5143971" y="5427797"/>
            <a:ext cx="1229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Busy_Flash</a:t>
            </a:r>
            <a:endParaRPr lang="en-US" sz="1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7973AC-81E8-0490-D7B9-BF41C26ECAB8}"/>
              </a:ext>
            </a:extLst>
          </p:cNvPr>
          <p:cNvCxnSpPr>
            <a:cxnSpLocks/>
          </p:cNvCxnSpPr>
          <p:nvPr/>
        </p:nvCxnSpPr>
        <p:spPr>
          <a:xfrm flipV="1">
            <a:off x="588099" y="3005906"/>
            <a:ext cx="570885" cy="49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72355C6-ECD4-B916-4C09-70333A6569BD}"/>
              </a:ext>
            </a:extLst>
          </p:cNvPr>
          <p:cNvSpPr txBox="1"/>
          <p:nvPr/>
        </p:nvSpPr>
        <p:spPr>
          <a:xfrm>
            <a:off x="554914" y="2746346"/>
            <a:ext cx="1229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Reset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D6FC28-39DB-74F5-69F6-E27CBC4D1954}"/>
              </a:ext>
            </a:extLst>
          </p:cNvPr>
          <p:cNvCxnSpPr>
            <a:cxnSpLocks/>
          </p:cNvCxnSpPr>
          <p:nvPr/>
        </p:nvCxnSpPr>
        <p:spPr>
          <a:xfrm flipV="1">
            <a:off x="597378" y="3237549"/>
            <a:ext cx="570885" cy="49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F34520E-AF90-DCDD-1AA2-5A232FFD81FA}"/>
              </a:ext>
            </a:extLst>
          </p:cNvPr>
          <p:cNvSpPr txBox="1"/>
          <p:nvPr/>
        </p:nvSpPr>
        <p:spPr>
          <a:xfrm>
            <a:off x="564193" y="2977989"/>
            <a:ext cx="1229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0EE099D-C453-BBB0-98D1-74BA27525468}"/>
              </a:ext>
            </a:extLst>
          </p:cNvPr>
          <p:cNvCxnSpPr>
            <a:cxnSpLocks/>
          </p:cNvCxnSpPr>
          <p:nvPr/>
        </p:nvCxnSpPr>
        <p:spPr>
          <a:xfrm flipH="1">
            <a:off x="3635789" y="2247816"/>
            <a:ext cx="52676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37965F-42B6-4BEA-E32D-E756F22ED26B}"/>
              </a:ext>
            </a:extLst>
          </p:cNvPr>
          <p:cNvSpPr txBox="1"/>
          <p:nvPr/>
        </p:nvSpPr>
        <p:spPr>
          <a:xfrm>
            <a:off x="5157637" y="1991963"/>
            <a:ext cx="1229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Out_Ready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BDEAAA-51B6-88F2-784A-2E4BC008BBF2}"/>
              </a:ext>
            </a:extLst>
          </p:cNvPr>
          <p:cNvSpPr txBox="1"/>
          <p:nvPr/>
        </p:nvSpPr>
        <p:spPr>
          <a:xfrm>
            <a:off x="5203480" y="3122470"/>
            <a:ext cx="1229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 [7:0]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511DC5E-77BB-DB0A-5241-626BD3F30656}"/>
              </a:ext>
            </a:extLst>
          </p:cNvPr>
          <p:cNvCxnSpPr>
            <a:cxnSpLocks/>
          </p:cNvCxnSpPr>
          <p:nvPr/>
        </p:nvCxnSpPr>
        <p:spPr>
          <a:xfrm flipH="1">
            <a:off x="3623497" y="4959425"/>
            <a:ext cx="52676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5157E92-37EC-DDEC-C3B0-64611CACF39D}"/>
              </a:ext>
            </a:extLst>
          </p:cNvPr>
          <p:cNvSpPr txBox="1"/>
          <p:nvPr/>
        </p:nvSpPr>
        <p:spPr>
          <a:xfrm>
            <a:off x="5145345" y="4703572"/>
            <a:ext cx="1229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Erase_Done</a:t>
            </a:r>
            <a:endParaRPr lang="en-US" sz="12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CC78EED-138E-52BF-A666-FDAE8A9E7E2C}"/>
              </a:ext>
            </a:extLst>
          </p:cNvPr>
          <p:cNvCxnSpPr>
            <a:cxnSpLocks/>
          </p:cNvCxnSpPr>
          <p:nvPr/>
        </p:nvCxnSpPr>
        <p:spPr>
          <a:xfrm flipH="1" flipV="1">
            <a:off x="3868387" y="3695693"/>
            <a:ext cx="5035033" cy="4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480E17A-D566-326B-1C0E-D6440B0AE1F7}"/>
              </a:ext>
            </a:extLst>
          </p:cNvPr>
          <p:cNvSpPr txBox="1"/>
          <p:nvPr/>
        </p:nvSpPr>
        <p:spPr>
          <a:xfrm>
            <a:off x="5203480" y="3461544"/>
            <a:ext cx="1229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Write_Valid</a:t>
            </a:r>
            <a:endParaRPr lang="en-US" sz="120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8B1F0815-AFEC-EC76-BA1A-77D274A1D5AE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816496" y="5029481"/>
            <a:ext cx="7655964" cy="6088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FA4D071-A204-6100-2820-E81A659E3086}"/>
              </a:ext>
            </a:extLst>
          </p:cNvPr>
          <p:cNvCxnSpPr>
            <a:cxnSpLocks/>
          </p:cNvCxnSpPr>
          <p:nvPr/>
        </p:nvCxnSpPr>
        <p:spPr>
          <a:xfrm flipV="1">
            <a:off x="1816496" y="3704408"/>
            <a:ext cx="0" cy="19339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E16462-02CD-50AE-6697-D33A8375CD7A}"/>
              </a:ext>
            </a:extLst>
          </p:cNvPr>
          <p:cNvCxnSpPr>
            <a:cxnSpLocks/>
          </p:cNvCxnSpPr>
          <p:nvPr/>
        </p:nvCxnSpPr>
        <p:spPr>
          <a:xfrm flipV="1">
            <a:off x="1483507" y="3679395"/>
            <a:ext cx="0" cy="2268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2B7E91-84EA-EE60-16CC-9F054469FEEA}"/>
              </a:ext>
            </a:extLst>
          </p:cNvPr>
          <p:cNvCxnSpPr>
            <a:cxnSpLocks/>
          </p:cNvCxnSpPr>
          <p:nvPr/>
        </p:nvCxnSpPr>
        <p:spPr>
          <a:xfrm flipV="1">
            <a:off x="1178707" y="3679395"/>
            <a:ext cx="0" cy="2583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D559526-DFC6-7E94-1505-3ECC1BFD0E9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68264" y="3261295"/>
            <a:ext cx="9851875" cy="3001850"/>
          </a:xfrm>
          <a:prstGeom prst="bentConnector3">
            <a:avLst>
              <a:gd name="adj1" fmla="val 80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8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7D4F3-0485-3539-BC55-5D32B8AD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Storage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84CF7C-8DC1-9324-AFFB-6747475C1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0803"/>
            <a:ext cx="4170541" cy="21712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64E6E-0B25-2ED6-59D7-70F034A29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62" y="4102179"/>
            <a:ext cx="4237822" cy="1726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83CC6D-F8E4-A684-6B3C-92644A24D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078" y="3086589"/>
            <a:ext cx="4067743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49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54552-5DDE-41B7-F27B-2E155C1C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256F26-6CE4-5CD2-B7A1-7331E638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276" y="1690688"/>
            <a:ext cx="1981477" cy="2705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6CAB5D-1799-FE54-9109-49AFCE785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840" y="1690688"/>
            <a:ext cx="1810003" cy="229584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3D2671B-EBAF-6E69-6197-E9894A87F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06631" y="1690688"/>
            <a:ext cx="1619476" cy="2333951"/>
          </a:xfr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1DEA0D8C-4D29-BAFA-2943-17916BB31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44" y="3980964"/>
            <a:ext cx="3824382" cy="1231402"/>
          </a:xfrm>
          <a:prstGeom prst="rect">
            <a:avLst/>
          </a:prstGeom>
        </p:spPr>
      </p:pic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309A166E-76BB-1883-439A-A8343C89D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5212366"/>
            <a:ext cx="4425443" cy="1231402"/>
          </a:xfrm>
          <a:prstGeom prst="rect">
            <a:avLst/>
          </a:prstGeom>
        </p:spPr>
      </p:pic>
      <p:pic>
        <p:nvPicPr>
          <p:cNvPr id="16" name="Content Placeholder 10">
            <a:extLst>
              <a:ext uri="{FF2B5EF4-FFF2-40B4-BE49-F238E27FC236}">
                <a16:creationId xmlns:a16="http://schemas.microsoft.com/office/drawing/2014/main" id="{1F4DB618-41BE-E7CF-1895-80EE753257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6843" y="4254792"/>
            <a:ext cx="3752116" cy="142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69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7DA58-78DC-E12F-91CE-C64287C6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Post-synthesis validation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812AED-4E0F-2B6A-CD19-51C217623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80" y="1701735"/>
            <a:ext cx="3121617" cy="173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9F6EA57-83B0-ED81-8AF4-C7893F635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709" y="1690688"/>
            <a:ext cx="3547617" cy="178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48E23AA-DA60-A09B-FB25-8200ADAF9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01250"/>
            <a:ext cx="4197824" cy="233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6DAD4D41-75EA-6A42-E0AC-38D61B1FC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72" y="3990957"/>
            <a:ext cx="4544704" cy="23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9D1F603-D525-885B-573C-2BBA923A8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480" y="1701734"/>
            <a:ext cx="3864162" cy="175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483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3526-DDE0-AEB1-D125-7A5B5588A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EE42E5-06A3-0246-765A-886129A50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4" y="1900362"/>
            <a:ext cx="2122431" cy="140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D34446-D8ED-667E-C243-255EDD6DA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705" y="1837894"/>
            <a:ext cx="3968829" cy="179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44B4D3F-5BE8-09C4-0D5E-20733D21D5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74" y="4073204"/>
            <a:ext cx="4607806" cy="260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B313991-4496-D5A2-D072-79F9263FB2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883" y="1308210"/>
            <a:ext cx="5238933" cy="2322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B4A273B-1A23-E8F1-F970-41C774BB82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662" y="5426679"/>
            <a:ext cx="7168225" cy="1249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836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00E6F-DD73-3925-3424-1FB06399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DED0-B4DF-4D67-31E1-85FE36D4B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6502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9831-4858-7C57-B641-5858D9D4D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5B92ACAE-E8C0-AA03-DCC3-86A575F3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9633"/>
            <a:ext cx="7084684" cy="2995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3C7AD8-9B95-5DDF-0465-2FEF0910F7C7}"/>
              </a:ext>
            </a:extLst>
          </p:cNvPr>
          <p:cNvSpPr txBox="1"/>
          <p:nvPr/>
        </p:nvSpPr>
        <p:spPr>
          <a:xfrm>
            <a:off x="1583140" y="4701654"/>
            <a:ext cx="4647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 bits virtual address</a:t>
            </a:r>
          </a:p>
          <a:p>
            <a:r>
              <a:rPr lang="en-US" dirty="0"/>
              <a:t>Output: 8 bits physical address and data</a:t>
            </a:r>
          </a:p>
          <a:p>
            <a:r>
              <a:rPr lang="en-US" dirty="0"/>
              <a:t>MMU: stores page tables</a:t>
            </a:r>
          </a:p>
          <a:p>
            <a:r>
              <a:rPr lang="en-US" dirty="0"/>
              <a:t>DRAM: stores page tables</a:t>
            </a:r>
          </a:p>
          <a:p>
            <a:r>
              <a:rPr lang="en-US" dirty="0"/>
              <a:t>Storage: stores data</a:t>
            </a:r>
          </a:p>
        </p:txBody>
      </p:sp>
    </p:spTree>
    <p:extLst>
      <p:ext uri="{BB962C8B-B14F-4D97-AF65-F5344CB8AC3E}">
        <p14:creationId xmlns:p14="http://schemas.microsoft.com/office/powerpoint/2010/main" val="1004003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1288E-5593-710E-D9DF-BFD518875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Implementation- cam &amp; cache</a:t>
            </a:r>
          </a:p>
        </p:txBody>
      </p:sp>
      <p:pic>
        <p:nvPicPr>
          <p:cNvPr id="25" name="Picture 24" descr="A diagram of a data flow&#10;&#10;Description automatically generated">
            <a:extLst>
              <a:ext uri="{FF2B5EF4-FFF2-40B4-BE49-F238E27FC236}">
                <a16:creationId xmlns:a16="http://schemas.microsoft.com/office/drawing/2014/main" id="{D45CF8D5-3DC9-D038-1A49-0EABC8F98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5" y="1909712"/>
            <a:ext cx="6869604" cy="2007610"/>
          </a:xfrm>
          <a:prstGeom prst="rect">
            <a:avLst/>
          </a:prstGeom>
        </p:spPr>
      </p:pic>
      <p:pic>
        <p:nvPicPr>
          <p:cNvPr id="30" name="Content Placeholder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CAE65B4-4E7F-EB23-0B1D-80A603171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37" y="4136345"/>
            <a:ext cx="2979990" cy="2491209"/>
          </a:xfrm>
        </p:spPr>
      </p:pic>
      <p:pic>
        <p:nvPicPr>
          <p:cNvPr id="31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A0E6F260-9727-872B-9472-4F5009C11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5" y="4136345"/>
            <a:ext cx="5810126" cy="220986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52EE9D2-AFB5-7836-682A-6AF7C996C507}"/>
              </a:ext>
            </a:extLst>
          </p:cNvPr>
          <p:cNvSpPr txBox="1"/>
          <p:nvPr/>
        </p:nvSpPr>
        <p:spPr>
          <a:xfrm>
            <a:off x="7264020" y="2913517"/>
            <a:ext cx="212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 translation</a:t>
            </a:r>
          </a:p>
        </p:txBody>
      </p:sp>
    </p:spTree>
    <p:extLst>
      <p:ext uri="{BB962C8B-B14F-4D97-AF65-F5344CB8AC3E}">
        <p14:creationId xmlns:p14="http://schemas.microsoft.com/office/powerpoint/2010/main" val="130611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2B024-E609-9A96-EE98-2524BB66B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397F6-EAD6-4393-3F2A-78E233D4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Implementation- cam &amp; cache</a:t>
            </a:r>
          </a:p>
        </p:txBody>
      </p:sp>
      <p:pic>
        <p:nvPicPr>
          <p:cNvPr id="23" name="Picture 22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B0C086C1-999D-A282-2E75-BC9B575DC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20" y="1690688"/>
            <a:ext cx="6150997" cy="2356528"/>
          </a:xfrm>
          <a:prstGeom prst="rect">
            <a:avLst/>
          </a:prstGeom>
        </p:spPr>
      </p:pic>
      <p:pic>
        <p:nvPicPr>
          <p:cNvPr id="3" name="Content Placeholder 4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19BFDED1-2754-D23B-B494-623B47F90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1524662"/>
            <a:ext cx="2885365" cy="236786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6D2D8A-0F95-2EC2-B9BC-4D5FDB3BB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76" y="4149407"/>
            <a:ext cx="6237124" cy="264035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C81A8B2-FADF-CA5B-A3DE-8C6567A8A6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0" y="4404804"/>
            <a:ext cx="5734595" cy="1935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263243-7289-A7FA-D6BD-554FAEE3D810}"/>
              </a:ext>
            </a:extLst>
          </p:cNvPr>
          <p:cNvSpPr txBox="1"/>
          <p:nvPr/>
        </p:nvSpPr>
        <p:spPr>
          <a:xfrm>
            <a:off x="6680227" y="1947572"/>
            <a:ext cx="212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 translation</a:t>
            </a:r>
          </a:p>
        </p:txBody>
      </p:sp>
    </p:spTree>
    <p:extLst>
      <p:ext uri="{BB962C8B-B14F-4D97-AF65-F5344CB8AC3E}">
        <p14:creationId xmlns:p14="http://schemas.microsoft.com/office/powerpoint/2010/main" val="3659835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28E4E-9762-3B97-4ABF-20126E990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90008-3FCE-B6B6-F0F0-C6D170C2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Implementation- cam &amp; cache</a:t>
            </a:r>
          </a:p>
        </p:txBody>
      </p:sp>
      <p:pic>
        <p:nvPicPr>
          <p:cNvPr id="3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9EF7379-F8EE-9AC1-2354-372CD996F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20" y="1566244"/>
            <a:ext cx="4826229" cy="1862755"/>
          </a:xfr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2CA30D-1833-4343-0A50-05ECFF2ED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28" y="3657508"/>
            <a:ext cx="4397436" cy="1945219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45C17F0-7D91-A327-BFB6-08FFFF6E1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982" y="1528986"/>
            <a:ext cx="4246793" cy="1900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5316E5-81E9-EDCD-80BC-CB70460F5138}"/>
              </a:ext>
            </a:extLst>
          </p:cNvPr>
          <p:cNvSpPr txBox="1"/>
          <p:nvPr/>
        </p:nvSpPr>
        <p:spPr>
          <a:xfrm>
            <a:off x="5152030" y="3882788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&lt;- Cam &amp; cache interaction</a:t>
            </a:r>
          </a:p>
          <a:p>
            <a:endParaRPr lang="en-US" dirty="0"/>
          </a:p>
          <a:p>
            <a:r>
              <a:rPr lang="en-US" dirty="0"/>
              <a:t>Cam &amp; cache page fault -&gt;</a:t>
            </a:r>
          </a:p>
        </p:txBody>
      </p:sp>
    </p:spTree>
    <p:extLst>
      <p:ext uri="{BB962C8B-B14F-4D97-AF65-F5344CB8AC3E}">
        <p14:creationId xmlns:p14="http://schemas.microsoft.com/office/powerpoint/2010/main" val="948371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BFA9E-C1B0-B5C3-A745-BB535E4CF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64E5-642F-3CC0-3136-E7C549E4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-dram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40F6C-A4D6-CDDF-F9E3-74F1DC38D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5" y="1878808"/>
            <a:ext cx="10515600" cy="1045846"/>
          </a:xfrm>
        </p:spPr>
        <p:txBody>
          <a:bodyPr/>
          <a:lstStyle/>
          <a:p>
            <a:r>
              <a:rPr lang="en-US" dirty="0"/>
              <a:t>Mange read and write operation for virtual memory page table</a:t>
            </a:r>
          </a:p>
          <a:p>
            <a:r>
              <a:rPr lang="en-US" dirty="0"/>
              <a:t>Handle page fault, address translation and data loading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F7B8C1-E276-A412-6148-BAC1FDDCBD23}"/>
              </a:ext>
            </a:extLst>
          </p:cNvPr>
          <p:cNvSpPr/>
          <p:nvPr/>
        </p:nvSpPr>
        <p:spPr>
          <a:xfrm>
            <a:off x="751115" y="4184650"/>
            <a:ext cx="1909010" cy="8863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EA8BC3-450F-97B7-3500-F9683DBE1814}"/>
              </a:ext>
            </a:extLst>
          </p:cNvPr>
          <p:cNvSpPr/>
          <p:nvPr/>
        </p:nvSpPr>
        <p:spPr>
          <a:xfrm>
            <a:off x="3522388" y="4184650"/>
            <a:ext cx="1909010" cy="8863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B8DF7F-C5E2-AD77-1C60-B6B2003766F3}"/>
              </a:ext>
            </a:extLst>
          </p:cNvPr>
          <p:cNvSpPr/>
          <p:nvPr/>
        </p:nvSpPr>
        <p:spPr>
          <a:xfrm>
            <a:off x="9064935" y="4191000"/>
            <a:ext cx="1909010" cy="8863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F4012-9FB3-136E-5559-DA79E43C69D5}"/>
              </a:ext>
            </a:extLst>
          </p:cNvPr>
          <p:cNvSpPr/>
          <p:nvPr/>
        </p:nvSpPr>
        <p:spPr>
          <a:xfrm>
            <a:off x="6293662" y="4191000"/>
            <a:ext cx="1909010" cy="8863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Dram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C8155B1-E17A-D7B8-AB96-8C9AA5DD6599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16200000" flipH="1">
            <a:off x="7244991" y="1416552"/>
            <a:ext cx="6350" cy="5542547"/>
          </a:xfrm>
          <a:prstGeom prst="bentConnector3">
            <a:avLst>
              <a:gd name="adj1" fmla="val -36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68F56B0-A72E-7251-902E-2369BB36BE9A}"/>
              </a:ext>
            </a:extLst>
          </p:cNvPr>
          <p:cNvSpPr txBox="1"/>
          <p:nvPr/>
        </p:nvSpPr>
        <p:spPr>
          <a:xfrm>
            <a:off x="5431397" y="4683950"/>
            <a:ext cx="862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Page fault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1E71E8E-0AE4-8B0E-2AA3-37F8CD547C0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660125" y="4627813"/>
            <a:ext cx="8622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F0EE68-C145-7B03-32DA-45B69490EED8}"/>
              </a:ext>
            </a:extLst>
          </p:cNvPr>
          <p:cNvCxnSpPr/>
          <p:nvPr/>
        </p:nvCxnSpPr>
        <p:spPr>
          <a:xfrm>
            <a:off x="5431398" y="4634163"/>
            <a:ext cx="8622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E6CF89-71C2-2AFB-905D-D0847CE6B89D}"/>
              </a:ext>
            </a:extLst>
          </p:cNvPr>
          <p:cNvCxnSpPr/>
          <p:nvPr/>
        </p:nvCxnSpPr>
        <p:spPr>
          <a:xfrm>
            <a:off x="8202672" y="4634163"/>
            <a:ext cx="8622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6ED98E8-495F-4097-339B-656720ED0ABD}"/>
              </a:ext>
            </a:extLst>
          </p:cNvPr>
          <p:cNvSpPr txBox="1"/>
          <p:nvPr/>
        </p:nvSpPr>
        <p:spPr>
          <a:xfrm>
            <a:off x="6817034" y="3602988"/>
            <a:ext cx="1116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Page fault</a:t>
            </a:r>
          </a:p>
        </p:txBody>
      </p:sp>
    </p:spTree>
    <p:extLst>
      <p:ext uri="{BB962C8B-B14F-4D97-AF65-F5344CB8AC3E}">
        <p14:creationId xmlns:p14="http://schemas.microsoft.com/office/powerpoint/2010/main" val="3911114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84277-A21F-DE3D-740C-D1527E680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E0B2-B72F-D487-989E-692BAFD8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dram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30BBB1-4487-41D7-737A-79179E4205D7}"/>
              </a:ext>
            </a:extLst>
          </p:cNvPr>
          <p:cNvSpPr txBox="1">
            <a:spLocks/>
          </p:cNvSpPr>
          <p:nvPr/>
        </p:nvSpPr>
        <p:spPr>
          <a:xfrm>
            <a:off x="700315" y="3265598"/>
            <a:ext cx="10515600" cy="1045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84337-8A62-9D59-35D9-0D468822108D}"/>
              </a:ext>
            </a:extLst>
          </p:cNvPr>
          <p:cNvSpPr/>
          <p:nvPr/>
        </p:nvSpPr>
        <p:spPr>
          <a:xfrm>
            <a:off x="782563" y="3434964"/>
            <a:ext cx="1585015" cy="6508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Idle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AF6A90-E0BE-CC11-02BA-143924FC289A}"/>
              </a:ext>
            </a:extLst>
          </p:cNvPr>
          <p:cNvSpPr/>
          <p:nvPr/>
        </p:nvSpPr>
        <p:spPr>
          <a:xfrm>
            <a:off x="3122704" y="3441314"/>
            <a:ext cx="1585015" cy="6508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PID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A9DB32-D3DD-E6FA-FA7D-FDBBFAC42E64}"/>
              </a:ext>
            </a:extLst>
          </p:cNvPr>
          <p:cNvSpPr/>
          <p:nvPr/>
        </p:nvSpPr>
        <p:spPr>
          <a:xfrm>
            <a:off x="7802986" y="3441314"/>
            <a:ext cx="1585015" cy="6508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PT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4545A-FD9E-EAEC-D466-A9CA112D7EF3}"/>
              </a:ext>
            </a:extLst>
          </p:cNvPr>
          <p:cNvSpPr/>
          <p:nvPr/>
        </p:nvSpPr>
        <p:spPr>
          <a:xfrm>
            <a:off x="5462845" y="3441314"/>
            <a:ext cx="1585015" cy="6508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PTE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0AF98D-2D9E-DC68-4E60-ACD56D87A651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367578" y="3760413"/>
            <a:ext cx="755126" cy="6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22F6D9-B12B-E023-5A27-9EE62C3C47B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4707719" y="3766763"/>
            <a:ext cx="7551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6A3279-F36D-5413-775D-4F3B7E112A1B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7047860" y="3766763"/>
            <a:ext cx="7551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ACE4AFE-A7A7-2B85-22C2-463477A96F80}"/>
              </a:ext>
            </a:extLst>
          </p:cNvPr>
          <p:cNvSpPr/>
          <p:nvPr/>
        </p:nvSpPr>
        <p:spPr>
          <a:xfrm>
            <a:off x="5462845" y="4669239"/>
            <a:ext cx="1585015" cy="6508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2C96A8-FE58-45D8-47F1-CF5E46D899C6}"/>
              </a:ext>
            </a:extLst>
          </p:cNvPr>
          <p:cNvCxnSpPr>
            <a:cxnSpLocks/>
          </p:cNvCxnSpPr>
          <p:nvPr/>
        </p:nvCxnSpPr>
        <p:spPr>
          <a:xfrm>
            <a:off x="1575070" y="4099761"/>
            <a:ext cx="3887775" cy="919551"/>
          </a:xfrm>
          <a:prstGeom prst="bentConnector3">
            <a:avLst>
              <a:gd name="adj1" fmla="val -19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11C1CB5-9F89-994F-9E40-E14A33E7105D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7028921" y="4079898"/>
            <a:ext cx="3906714" cy="93941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51E664C-E0EC-675A-08E1-C91FD878962F}"/>
              </a:ext>
            </a:extLst>
          </p:cNvPr>
          <p:cNvSpPr/>
          <p:nvPr/>
        </p:nvSpPr>
        <p:spPr>
          <a:xfrm>
            <a:off x="10143127" y="3429000"/>
            <a:ext cx="1585015" cy="6508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D7D734A-45E0-B989-3094-F35CA493192E}"/>
              </a:ext>
            </a:extLst>
          </p:cNvPr>
          <p:cNvCxnSpPr>
            <a:cxnSpLocks/>
            <a:stCxn id="10" idx="3"/>
            <a:endCxn id="42" idx="1"/>
          </p:cNvCxnSpPr>
          <p:nvPr/>
        </p:nvCxnSpPr>
        <p:spPr>
          <a:xfrm flipV="1">
            <a:off x="9388001" y="3754449"/>
            <a:ext cx="755126" cy="12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308F38B7-53D2-E4C1-C5B1-182351392D2D}"/>
              </a:ext>
            </a:extLst>
          </p:cNvPr>
          <p:cNvSpPr txBox="1">
            <a:spLocks/>
          </p:cNvSpPr>
          <p:nvPr/>
        </p:nvSpPr>
        <p:spPr>
          <a:xfrm>
            <a:off x="3569757" y="4320248"/>
            <a:ext cx="10515600" cy="1045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C6D888C-A027-42F2-CE17-7FCC6BE6581E}"/>
              </a:ext>
            </a:extLst>
          </p:cNvPr>
          <p:cNvSpPr/>
          <p:nvPr/>
        </p:nvSpPr>
        <p:spPr>
          <a:xfrm>
            <a:off x="5462845" y="5707038"/>
            <a:ext cx="1585015" cy="6508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</a:t>
            </a:r>
          </a:p>
        </p:txBody>
      </p:sp>
      <p:cxnSp>
        <p:nvCxnSpPr>
          <p:cNvPr id="59" name="Straight Arrow Connector 35">
            <a:extLst>
              <a:ext uri="{FF2B5EF4-FFF2-40B4-BE49-F238E27FC236}">
                <a16:creationId xmlns:a16="http://schemas.microsoft.com/office/drawing/2014/main" id="{E22B539B-2935-3DBA-F623-4818CE1CA35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1575070" y="5027653"/>
            <a:ext cx="3887775" cy="1004834"/>
          </a:xfrm>
          <a:prstGeom prst="bentConnector3">
            <a:avLst>
              <a:gd name="adj1" fmla="val -1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40">
            <a:extLst>
              <a:ext uri="{FF2B5EF4-FFF2-40B4-BE49-F238E27FC236}">
                <a16:creationId xmlns:a16="http://schemas.microsoft.com/office/drawing/2014/main" id="{83EC1A26-382F-02DD-206F-A60A94937F15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7028921" y="4079898"/>
            <a:ext cx="3906714" cy="186730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E70696-0725-FCC2-1CD4-AB1DF1530D83}"/>
              </a:ext>
            </a:extLst>
          </p:cNvPr>
          <p:cNvSpPr txBox="1"/>
          <p:nvPr/>
        </p:nvSpPr>
        <p:spPr>
          <a:xfrm>
            <a:off x="340726" y="4192878"/>
            <a:ext cx="2892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Clk</a:t>
            </a:r>
            <a:endParaRPr lang="en-US" dirty="0"/>
          </a:p>
          <a:p>
            <a:r>
              <a:rPr lang="en-US" dirty="0"/>
              <a:t>Reset</a:t>
            </a:r>
          </a:p>
          <a:p>
            <a:r>
              <a:rPr lang="en-US" dirty="0" err="1"/>
              <a:t>Datain</a:t>
            </a:r>
            <a:r>
              <a:rPr lang="en-US" dirty="0"/>
              <a:t>[7:0]</a:t>
            </a:r>
          </a:p>
          <a:p>
            <a:r>
              <a:rPr lang="en-US" dirty="0"/>
              <a:t>PID[3:0]</a:t>
            </a:r>
          </a:p>
          <a:p>
            <a:r>
              <a:rPr lang="en-US" dirty="0" err="1"/>
              <a:t>Cmd</a:t>
            </a:r>
            <a:r>
              <a:rPr lang="en-US" dirty="0"/>
              <a:t>[1:0]</a:t>
            </a:r>
          </a:p>
          <a:p>
            <a:endParaRPr lang="en-US" dirty="0"/>
          </a:p>
        </p:txBody>
      </p:sp>
      <p:sp>
        <p:nvSpPr>
          <p:cNvPr id="1046" name="Content Placeholder 2">
            <a:extLst>
              <a:ext uri="{FF2B5EF4-FFF2-40B4-BE49-F238E27FC236}">
                <a16:creationId xmlns:a16="http://schemas.microsoft.com/office/drawing/2014/main" id="{A54CD351-6564-64FB-FBC5-2DE1BA988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15" y="1608971"/>
            <a:ext cx="10515600" cy="104584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Detect page fault during address translation </a:t>
            </a:r>
          </a:p>
          <a:p>
            <a:r>
              <a:rPr lang="en-US" dirty="0"/>
              <a:t>Sequentially update page table during write operation</a:t>
            </a:r>
          </a:p>
          <a:p>
            <a:r>
              <a:rPr lang="en-US" dirty="0"/>
              <a:t>Sequentially output physical address during load operation</a:t>
            </a:r>
          </a:p>
        </p:txBody>
      </p:sp>
    </p:spTree>
    <p:extLst>
      <p:ext uri="{BB962C8B-B14F-4D97-AF65-F5344CB8AC3E}">
        <p14:creationId xmlns:p14="http://schemas.microsoft.com/office/powerpoint/2010/main" val="3192732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744497-67C9-3DDA-FBAF-E24A1D16CB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1" y="2060020"/>
            <a:ext cx="8672817" cy="188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A5C097B-050F-4BF2-8468-6F507E7C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dram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830D3-C309-B7D4-D380-E30045A3BCF7}"/>
              </a:ext>
            </a:extLst>
          </p:cNvPr>
          <p:cNvSpPr txBox="1"/>
          <p:nvPr/>
        </p:nvSpPr>
        <p:spPr>
          <a:xfrm>
            <a:off x="555358" y="1690688"/>
            <a:ext cx="692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 is initially empty, then it is filled with data from the input array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7F8702-8764-0E96-D20C-B4CEFAC47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91" y="4930558"/>
            <a:ext cx="11108667" cy="10697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9321E4-1057-DD48-EB0B-F4DDCF9DE637}"/>
              </a:ext>
            </a:extLst>
          </p:cNvPr>
          <p:cNvSpPr txBox="1"/>
          <p:nvPr/>
        </p:nvSpPr>
        <p:spPr>
          <a:xfrm>
            <a:off x="673891" y="4561226"/>
            <a:ext cx="6504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 load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command, page tables will be loaded from dram to 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60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259</Words>
  <Application>Microsoft Office PowerPoint</Application>
  <PresentationFormat>Widescreen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-webkit-standard</vt:lpstr>
      <vt:lpstr>Aptos</vt:lpstr>
      <vt:lpstr>Aptos Display</vt:lpstr>
      <vt:lpstr>Arial</vt:lpstr>
      <vt:lpstr>Office Theme</vt:lpstr>
      <vt:lpstr>Memory management for virtual memory system</vt:lpstr>
      <vt:lpstr>Outline</vt:lpstr>
      <vt:lpstr>Introduction</vt:lpstr>
      <vt:lpstr>Implementation- cam &amp; cache</vt:lpstr>
      <vt:lpstr>Implementation- cam &amp; cache</vt:lpstr>
      <vt:lpstr>Implementation- cam &amp; cache</vt:lpstr>
      <vt:lpstr>Implementation -dram</vt:lpstr>
      <vt:lpstr>Implementation - dram</vt:lpstr>
      <vt:lpstr>Implementation - dram</vt:lpstr>
      <vt:lpstr>Implementation - dram</vt:lpstr>
      <vt:lpstr>Implementation - Storage</vt:lpstr>
      <vt:lpstr>Implementation - Storage</vt:lpstr>
      <vt:lpstr>Implementation - Storage</vt:lpstr>
      <vt:lpstr>Post-synthesis validation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SuWei Yang</dc:creator>
  <cp:lastModifiedBy>SuWei Yang</cp:lastModifiedBy>
  <cp:revision>22</cp:revision>
  <dcterms:created xsi:type="dcterms:W3CDTF">2024-11-29T20:52:04Z</dcterms:created>
  <dcterms:modified xsi:type="dcterms:W3CDTF">2024-12-04T23:25:40Z</dcterms:modified>
</cp:coreProperties>
</file>